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9"/>
  </p:notesMasterIdLst>
  <p:sldIdLst>
    <p:sldId id="261" r:id="rId2"/>
    <p:sldId id="272" r:id="rId3"/>
    <p:sldId id="259" r:id="rId4"/>
    <p:sldId id="270" r:id="rId5"/>
    <p:sldId id="273" r:id="rId6"/>
    <p:sldId id="274" r:id="rId7"/>
    <p:sldId id="284" r:id="rId8"/>
    <p:sldId id="287" r:id="rId9"/>
    <p:sldId id="268" r:id="rId10"/>
    <p:sldId id="275" r:id="rId11"/>
    <p:sldId id="271" r:id="rId12"/>
    <p:sldId id="277" r:id="rId13"/>
    <p:sldId id="276" r:id="rId14"/>
    <p:sldId id="278" r:id="rId15"/>
    <p:sldId id="279" r:id="rId16"/>
    <p:sldId id="280" r:id="rId17"/>
    <p:sldId id="281" r:id="rId18"/>
    <p:sldId id="285" r:id="rId19"/>
    <p:sldId id="286" r:id="rId20"/>
    <p:sldId id="299" r:id="rId21"/>
    <p:sldId id="263" r:id="rId22"/>
    <p:sldId id="282" r:id="rId23"/>
    <p:sldId id="256" r:id="rId24"/>
    <p:sldId id="266" r:id="rId25"/>
    <p:sldId id="257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300" r:id="rId37"/>
    <p:sldId id="288" r:id="rId3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8A535-5FEB-40D8-8F41-4A0C1419A81A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D084B-C16A-42AD-90F6-BE5E08C43044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tusis trikampis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Laisva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Laisva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Laisva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Tiesioji jungtis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Ševronas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as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Statusis trikampis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Tiesioji jungtis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as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as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aisva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Laisva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Statusis trikampis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Tiesioji jungtis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168B72B-DE90-4440-842A-B27507DBBB00}" type="datetimeFigureOut">
              <a:rPr lang="lt-LT" smtClean="0"/>
              <a:pPr/>
              <a:t>2014.01.16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9DD13CE-6576-43ED-A461-CB33DF86D87E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mkp.emokykla.lt/gamta5-6/lt/mo/959/#grotuvas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mkp.emokykla.lt/gamta5-6/lt/mo/1183/#grotuvas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mkp.emokykla.lt/gamta5-6/lt/mo/1705/#grotuva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gamta7-8.mkp.emokykla.lt/lt/mo/demonstracijos/trinties_poveikio_pavyzdziai/" TargetMode="External"/><Relationship Id="rId2" Type="http://schemas.openxmlformats.org/officeDocument/2006/relationships/hyperlink" Target="http://gamta7-8.mkp.emokykla.lt/lt/mo/laboratorija/kaip_trinties_jega_priklauso_nuo_besiliecianciu_kunu_pavirsiu/,scenario.90,position.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xPsB7CQ5Qy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mkp.emokykla.lt/gamta7-8/lt" TargetMode="External"/><Relationship Id="rId2" Type="http://schemas.openxmlformats.org/officeDocument/2006/relationships/hyperlink" Target="http://mkp.emokykla.lt/gamta5-6/l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test.lt/" TargetMode="External"/><Relationship Id="rId4" Type="http://schemas.openxmlformats.org/officeDocument/2006/relationships/hyperlink" Target="http://lt.wikipedia.org/wiki/Fizik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829761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Trinties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j</a:t>
            </a:r>
            <a:r>
              <a:rPr lang="lt-LT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ėga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jos rūšys ir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trinties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j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gos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pasireiškimas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Paantraštė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marR="0">
              <a:defRPr/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Vidu</a:t>
            </a:r>
            <a:r>
              <a:rPr lang="lt-LT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lt-LT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ės Simono Stanevičiaus gimnazija</a:t>
            </a:r>
            <a:endParaRPr lang="en-US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R="0">
              <a:defRPr/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Mokinys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lt-LT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R="0">
              <a:defRPr/>
            </a:pPr>
            <a:r>
              <a:rPr lang="lt-LT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Mokytoja: Odeta Lukauskaitė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481328"/>
            <a:ext cx="8363272" cy="4525963"/>
          </a:xfrm>
        </p:spPr>
        <p:txBody>
          <a:bodyPr>
            <a:normAutofit fontScale="92500"/>
          </a:bodyPr>
          <a:lstStyle/>
          <a:p>
            <a:r>
              <a:rPr lang="lt-LT" dirty="0" smtClean="0"/>
              <a:t>Tikslas</a:t>
            </a:r>
          </a:p>
          <a:p>
            <a:r>
              <a:rPr lang="lt-LT" dirty="0" smtClean="0"/>
              <a:t>Problema</a:t>
            </a:r>
          </a:p>
          <a:p>
            <a:r>
              <a:rPr lang="lt-LT" dirty="0" smtClean="0"/>
              <a:t>Trinties jėga ir jos kryptis</a:t>
            </a:r>
          </a:p>
          <a:p>
            <a:r>
              <a:rPr lang="lt-LT" dirty="0" smtClean="0"/>
              <a:t>Trinties jėgos didumas</a:t>
            </a:r>
          </a:p>
          <a:p>
            <a:r>
              <a:rPr lang="lt-LT" dirty="0" smtClean="0"/>
              <a:t>Trinties jėgų rūšys</a:t>
            </a:r>
          </a:p>
          <a:p>
            <a:r>
              <a:rPr lang="lt-LT" dirty="0" smtClean="0"/>
              <a:t>Trinties jėgos nauda ir </a:t>
            </a:r>
            <a:r>
              <a:rPr lang="lt-LT" dirty="0" smtClean="0"/>
              <a:t>žala</a:t>
            </a:r>
            <a:endParaRPr lang="en-US" dirty="0" smtClean="0"/>
          </a:p>
          <a:p>
            <a:r>
              <a:rPr lang="lt-LT" dirty="0" smtClean="0"/>
              <a:t>Bandymas ir trinties jėgos pasireiškimo pavyzdžiai</a:t>
            </a:r>
            <a:endParaRPr lang="lt-LT" dirty="0" smtClean="0"/>
          </a:p>
          <a:p>
            <a:r>
              <a:rPr lang="lt-LT" dirty="0" smtClean="0"/>
              <a:t>Įsivertinimas</a:t>
            </a:r>
            <a:r>
              <a:rPr lang="en-US" dirty="0" smtClean="0"/>
              <a:t> (u</a:t>
            </a:r>
            <a:r>
              <a:rPr lang="lt-LT" dirty="0" err="1" smtClean="0"/>
              <a:t>žduotys</a:t>
            </a:r>
            <a:r>
              <a:rPr lang="lt-LT" smtClean="0"/>
              <a:t>)</a:t>
            </a:r>
            <a:endParaRPr lang="lt-LT" dirty="0" smtClean="0"/>
          </a:p>
          <a:p>
            <a:r>
              <a:rPr lang="lt-LT" dirty="0" smtClean="0"/>
              <a:t>Testas</a:t>
            </a:r>
            <a:endParaRPr lang="lt-LT" dirty="0" smtClean="0"/>
          </a:p>
          <a:p>
            <a:r>
              <a:rPr lang="lt-LT" dirty="0" smtClean="0"/>
              <a:t>Naudota literatūra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Turinys:</a:t>
            </a:r>
            <a:endParaRPr lang="lt-LT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7992888" cy="2664296"/>
          </a:xfr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lt-LT" sz="4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Tikslas</a:t>
            </a:r>
            <a:r>
              <a:rPr lang="lt-LT" sz="4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lt-LT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Paaiškinti trinties jėgą, jos atsiradimo priežastis, nurodyti trinties jėgos rūšis ir jų pasireiškimą.</a:t>
            </a:r>
            <a:endParaRPr lang="lt-LT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</p:spPr>
        <p:txBody>
          <a:bodyPr>
            <a:normAutofit/>
          </a:bodyPr>
          <a:lstStyle/>
          <a:p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Kambaryje reikia atlikti remontą. Jame turi nelikti nei vieno jame esančio daikto. </a:t>
            </a:r>
          </a:p>
          <a:p>
            <a:pPr>
              <a:buNone/>
            </a:pPr>
            <a:r>
              <a:rPr lang="lt-LT" sz="4000" dirty="0" smtClean="0">
                <a:solidFill>
                  <a:srgbClr val="FF0000"/>
                </a:solidFill>
              </a:rPr>
              <a:t>    </a:t>
            </a:r>
          </a:p>
          <a:p>
            <a:pPr algn="ctr">
              <a:buNone/>
            </a:pPr>
            <a:r>
              <a:rPr lang="lt-LT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Kaip tai galime padaryti?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t-LT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lt-LT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lt-LT" sz="3600" dirty="0" smtClean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Problema</a:t>
            </a:r>
            <a: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lt-LT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Išnešti daiktus iš kambario, bet tam reikia bent kelių stiprių žmonių.</a:t>
            </a:r>
          </a:p>
          <a:p>
            <a:pPr>
              <a:buNone/>
            </a:pPr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lt-LT" sz="3600" b="1" dirty="0" smtClean="0">
                <a:latin typeface="Times New Roman" pitchFamily="18" charset="0"/>
                <a:cs typeface="Times New Roman" pitchFamily="18" charset="0"/>
              </a:rPr>
              <a:t>Išstumdyti daiktus iš kambario.</a:t>
            </a:r>
          </a:p>
          <a:p>
            <a:pPr>
              <a:buNone/>
            </a:pPr>
            <a:endParaRPr lang="lt-LT" dirty="0" smtClean="0"/>
          </a:p>
          <a:p>
            <a:r>
              <a:rPr lang="lt-LT" sz="3500" dirty="0" smtClean="0">
                <a:latin typeface="Times New Roman" pitchFamily="18" charset="0"/>
                <a:cs typeface="Times New Roman" pitchFamily="18" charset="0"/>
              </a:rPr>
              <a:t>Stumti daiktus grindimis yra sunku, nes kažkas daiktams trukdo judėti. Jei daiktai yra su ratukais perstumti lengviau, o jei be ratukų jie slysta grindų paviršiumi sunkiau.</a:t>
            </a:r>
          </a:p>
          <a:p>
            <a:endParaRPr lang="lt-LT" dirty="0" smtClean="0"/>
          </a:p>
          <a:p>
            <a:pPr algn="ctr">
              <a:buNone/>
            </a:pPr>
            <a:r>
              <a:rPr lang="lt-LT" sz="3600" b="1" dirty="0" smtClean="0">
                <a:solidFill>
                  <a:srgbClr val="C00000"/>
                </a:solidFill>
              </a:rPr>
              <a:t>Kodėl? Kas trukdo kūnams judėti?</a:t>
            </a:r>
            <a:endParaRPr lang="lt-LT" sz="3600" b="1" dirty="0">
              <a:solidFill>
                <a:srgbClr val="C00000"/>
              </a:solidFill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  <a:solidFill>
            <a:schemeClr val="accent1"/>
          </a:solidFill>
        </p:spPr>
        <p:txBody>
          <a:bodyPr/>
          <a:lstStyle/>
          <a:p>
            <a: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Atsakymas:</a:t>
            </a:r>
            <a:endParaRPr lang="lt-LT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sz="36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3600" b="1" u="sng" dirty="0" smtClean="0">
                <a:latin typeface="Times New Roman" pitchFamily="18" charset="0"/>
                <a:cs typeface="Times New Roman" pitchFamily="18" charset="0"/>
              </a:rPr>
              <a:t>Trinties jėga:</a:t>
            </a:r>
          </a:p>
          <a:p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Jėga atsirandanti kūnų sąlyčio vietoje ir trukdanti vienam kūnui judėti kito kūno paviršiumi. </a:t>
            </a:r>
          </a:p>
          <a:p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Trinties jėgos kryptis priešinga kūno judėjimo krypčiai.</a:t>
            </a:r>
            <a:endParaRPr lang="lt-LT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Kūnams laisvai judėti trukdo trinties jėga.</a:t>
            </a:r>
            <a:endParaRPr lang="lt-LT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 descr="http://chemijajums.emokykla.lt/images/powerp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136903" cy="567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Tiesioji rodyklės jungtis 5"/>
          <p:cNvCxnSpPr/>
          <p:nvPr/>
        </p:nvCxnSpPr>
        <p:spPr>
          <a:xfrm>
            <a:off x="4499992" y="3356992"/>
            <a:ext cx="36004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iesioji rodyklės jungtis 7"/>
          <p:cNvCxnSpPr/>
          <p:nvPr/>
        </p:nvCxnSpPr>
        <p:spPr>
          <a:xfrm flipH="1">
            <a:off x="2483768" y="4653136"/>
            <a:ext cx="3600400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96136" y="285293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Kūno judėjimo kryptis</a:t>
            </a:r>
            <a:endParaRPr lang="lt-LT" dirty="0"/>
          </a:p>
        </p:txBody>
      </p:sp>
      <p:sp>
        <p:nvSpPr>
          <p:cNvPr id="12" name="TextBox 11"/>
          <p:cNvSpPr txBox="1"/>
          <p:nvPr/>
        </p:nvSpPr>
        <p:spPr>
          <a:xfrm>
            <a:off x="2843808" y="479715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Trinties jėgos pasireiškimo vieta ir kryptis  (priešinga judėjo krypčiai)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lt-LT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t-LT" sz="6000" b="1" i="1" dirty="0" err="1" smtClean="0">
                <a:latin typeface="Times New Roman" pitchFamily="18" charset="0"/>
                <a:cs typeface="Times New Roman" pitchFamily="18" charset="0"/>
              </a:rPr>
              <a:t>Ftr</a:t>
            </a:r>
            <a:r>
              <a:rPr lang="lt-LT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6000" b="1" dirty="0" err="1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lt-LT" sz="6000" b="1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lt-LT" sz="6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lt-LT" sz="19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μ - trinties koeficientas </a:t>
            </a:r>
          </a:p>
          <a:p>
            <a:r>
              <a:rPr lang="lt-LT" sz="32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 – atramos reakcijos jėga (veikianti </a:t>
            </a:r>
            <a:r>
              <a:rPr lang="lt-LT" sz="3200" dirty="0" err="1" smtClean="0">
                <a:latin typeface="Times New Roman" pitchFamily="18" charset="0"/>
                <a:cs typeface="Times New Roman" pitchFamily="18" charset="0"/>
              </a:rPr>
              <a:t>stamenai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 paviršiui)</a:t>
            </a:r>
          </a:p>
          <a:p>
            <a:r>
              <a:rPr lang="lt-LT" sz="3200" i="1" dirty="0" err="1" smtClean="0">
                <a:latin typeface="Times New Roman" pitchFamily="18" charset="0"/>
                <a:cs typeface="Times New Roman" pitchFamily="18" charset="0"/>
              </a:rPr>
              <a:t>Ftr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 - trinties jėga, N (</a:t>
            </a:r>
            <a:r>
              <a:rPr lang="lt-LT" sz="3200" dirty="0" err="1" smtClean="0">
                <a:latin typeface="Times New Roman" pitchFamily="18" charset="0"/>
                <a:cs typeface="Times New Roman" pitchFamily="18" charset="0"/>
              </a:rPr>
              <a:t>niutonas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Trinties jėga apskaičiuojama pagal formulę: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414592" cy="4176463"/>
          </a:xfrm>
        </p:spPr>
        <p:txBody>
          <a:bodyPr>
            <a:normAutofit fontScale="90000"/>
          </a:bodyPr>
          <a:lstStyle/>
          <a:p>
            <a:pPr algn="l"/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lt-LT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Stebėkite kas vyksta vienam kūnui judant kito kūno paviršiumi? </a:t>
            </a:r>
            <a:b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</a:b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http://mkp.emokykla.lt/gamta5-6/lt/mo/959/#grotuvas </a:t>
            </a: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/>
              <a:t/>
            </a:r>
            <a:br>
              <a:rPr lang="en-US" sz="2700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62467"/>
          </a:xfrm>
        </p:spPr>
        <p:txBody>
          <a:bodyPr>
            <a:normAutofit/>
          </a:bodyPr>
          <a:lstStyle/>
          <a:p>
            <a:r>
              <a:rPr lang="lt-LT" sz="3600" b="1" dirty="0" smtClean="0">
                <a:latin typeface="Times New Roman" pitchFamily="18" charset="0"/>
                <a:cs typeface="Times New Roman" pitchFamily="18" charset="0"/>
              </a:rPr>
              <a:t>Kūnų paviršiai liečiasi.</a:t>
            </a:r>
          </a:p>
          <a:p>
            <a:r>
              <a:rPr lang="lt-LT" sz="3600" b="1" dirty="0" smtClean="0">
                <a:latin typeface="Times New Roman" pitchFamily="18" charset="0"/>
                <a:cs typeface="Times New Roman" pitchFamily="18" charset="0"/>
              </a:rPr>
              <a:t>Besiliečiantys paviršiai yra gruoblėti (nelygūs).</a:t>
            </a:r>
          </a:p>
          <a:p>
            <a:r>
              <a:rPr lang="lt-LT" sz="3600" b="1" dirty="0" smtClean="0">
                <a:latin typeface="Times New Roman" pitchFamily="18" charset="0"/>
                <a:cs typeface="Times New Roman" pitchFamily="18" charset="0"/>
              </a:rPr>
              <a:t>Tarp paviršių pasireiškia molekulių traukos jėgos.</a:t>
            </a:r>
            <a:endParaRPr lang="lt-LT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Kūnams judant:</a:t>
            </a:r>
            <a:endParaRPr lang="lt-LT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67544" y="908720"/>
            <a:ext cx="7772400" cy="5733256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lt-LT" sz="3100" dirty="0" smtClean="0"/>
              <a:t/>
            </a:r>
            <a:br>
              <a:rPr lang="lt-LT" sz="3100" dirty="0" smtClean="0"/>
            </a:br>
            <a:r>
              <a:rPr lang="lt-LT" sz="3100" dirty="0" smtClean="0"/>
              <a:t/>
            </a:r>
            <a:br>
              <a:rPr lang="lt-LT" sz="3100" dirty="0" smtClean="0"/>
            </a:br>
            <a:r>
              <a:rPr lang="lt-LT" sz="3100" dirty="0" smtClean="0"/>
              <a:t/>
            </a:r>
            <a:br>
              <a:rPr lang="lt-LT" sz="3100" dirty="0" smtClean="0"/>
            </a:br>
            <a:r>
              <a:rPr lang="lt-LT" sz="3100" dirty="0" smtClean="0"/>
              <a:t/>
            </a:r>
            <a:br>
              <a:rPr lang="lt-LT" sz="3100" dirty="0" smtClean="0"/>
            </a:br>
            <a:r>
              <a:rPr lang="lt-LT" sz="3100" dirty="0" smtClean="0"/>
              <a:t/>
            </a:r>
            <a:br>
              <a:rPr lang="lt-LT" sz="3100" dirty="0" smtClean="0"/>
            </a:br>
            <a:r>
              <a:rPr lang="lt-LT" sz="3100" dirty="0" smtClean="0"/>
              <a:t/>
            </a:r>
            <a:br>
              <a:rPr lang="lt-LT" sz="3100" dirty="0" smtClean="0"/>
            </a:br>
            <a:r>
              <a:rPr lang="lt-LT" sz="3100" dirty="0" smtClean="0"/>
              <a:t/>
            </a:r>
            <a:br>
              <a:rPr lang="lt-LT" sz="3100" dirty="0" smtClean="0"/>
            </a:br>
            <a:r>
              <a:rPr lang="lt-LT" sz="3100" dirty="0" smtClean="0"/>
              <a:t/>
            </a:r>
            <a:br>
              <a:rPr lang="lt-LT" sz="3100" dirty="0" smtClean="0"/>
            </a:b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Kūnai gali judėti skirtingų medžiagų paviršiais. </a:t>
            </a:r>
            <a:b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Atlikdami bandymą paaiškinkite kaip tai įtakoja trinties jėgos didumą?</a:t>
            </a:r>
            <a:b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Bandymas: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http://mkp.emokykla.lt/gamta5-6/lt/mo/1183/#grotuvas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658411"/>
          </a:xfrm>
        </p:spPr>
        <p:txBody>
          <a:bodyPr/>
          <a:lstStyle/>
          <a:p>
            <a:endParaRPr lang="lt-LT" dirty="0" smtClean="0"/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Medžiagų, kurios liečiasi tarpusavyje rūšies.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Besiliečiančių paviršių apdorojimo (nelygumų)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Taip pat trinties jėgos didumas priklauso ir nuo kūno svorio (masės)</a:t>
            </a:r>
            <a:endParaRPr lang="lt-LT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611560" y="908720"/>
            <a:ext cx="8229600" cy="1368152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Trinties jėgos didumas priklauso nuo: </a:t>
            </a:r>
            <a:r>
              <a:rPr lang="lt-LT" u="sng" dirty="0" smtClean="0"/>
              <a:t/>
            </a:r>
            <a:br>
              <a:rPr lang="lt-LT" u="sng" dirty="0" smtClean="0"/>
            </a:br>
            <a:endParaRPr lang="lt-LT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5688632"/>
          </a:xfrm>
        </p:spPr>
        <p:txBody>
          <a:bodyPr>
            <a:normAutofit fontScale="85000" lnSpcReduction="20000"/>
          </a:bodyPr>
          <a:lstStyle/>
          <a:p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Stebėkite kaip galima sumažinti trintį tarp kūnų?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http://mkp.emokykla.lt/gamta5-6/lt/mo/1705/#grotuvas</a:t>
            </a:r>
            <a:endParaRPr lang="lt-LT" sz="4000" b="1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lt-LT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Trinties jėgos didumą galima keisti ne tik užpylus skysčio, bet ir pakeičiant kūno judėjimo kito kūno paviršiumi pobūdį. </a:t>
            </a:r>
          </a:p>
          <a:p>
            <a:endParaRPr lang="lt-LT" sz="40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sz="4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Tai priklausys nuo trinties jėgos rūšies.</a:t>
            </a:r>
            <a:r>
              <a:rPr lang="en-US" sz="4200" u="sng" dirty="0" smtClean="0"/>
              <a:t/>
            </a:r>
            <a:br>
              <a:rPr lang="en-US" sz="4200" u="sng" dirty="0" smtClean="0"/>
            </a:br>
            <a:endParaRPr lang="lt-LT" sz="42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sz="4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Rimties trinties jėga</a:t>
            </a:r>
          </a:p>
          <a:p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Slydimo trinties jėga</a:t>
            </a:r>
          </a:p>
          <a:p>
            <a:r>
              <a:rPr lang="lt-LT" sz="4400" b="1" dirty="0" smtClean="0">
                <a:latin typeface="Times New Roman" pitchFamily="18" charset="0"/>
                <a:cs typeface="Times New Roman" pitchFamily="18" charset="0"/>
              </a:rPr>
              <a:t>Riedėjimo trinties jėga</a:t>
            </a:r>
            <a:endParaRPr lang="lt-LT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lt-LT" sz="4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Trinties jėgų rūšys:</a:t>
            </a:r>
            <a:endParaRPr lang="lt-LT" sz="44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642194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lt-LT" sz="3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Rimties trinties jėga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ši jėga veikia tarp nejudančių kūnų. Rimties trinties jėga yra didžiausia. Ji leidžia kūnas išlaikyti rimtį.</a:t>
            </a:r>
          </a:p>
        </p:txBody>
      </p:sp>
      <p:pic>
        <p:nvPicPr>
          <p:cNvPr id="6" name="Turinio vietos rezervavimo ženklas 5" descr="https://encrypted-tbn3.gstatic.com/images?q=tbn:ANd9GcQzzc0tzGHPePyy-AJ085e6RMop6FWhgESvaHqZoBxgK9NMyr33HQ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04864"/>
            <a:ext cx="324036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aveikslėlis 6" descr="https://encrypted-tbn3.gstatic.com/images?q=tbn:ANd9GcSEa1GOYh3DcvzK_KdAa1oP54PKPh47fqKGz8dnpWFWxBFmYNrz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276872"/>
            <a:ext cx="367240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55776" y="5445224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Daiktai nejuda, juos veikia rimties trinties jėga</a:t>
            </a:r>
            <a:endParaRPr lang="lt-LT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858218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lt-LT" sz="3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Slydimo trinties jėga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ši jėga veikia kai vienas kūnas slysta kito kūno paviršiumi. Slydimo trinties jėga vidutinė (tarp rimties ir riedėjimo)</a:t>
            </a:r>
          </a:p>
        </p:txBody>
      </p:sp>
      <p:pic>
        <p:nvPicPr>
          <p:cNvPr id="4" name="Turinio vietos rezervavimo ženklas 3" descr="https://encrypted-tbn2.gstatic.com/images?q=tbn:ANd9GcRPCZxkKiH5HAlzYuh83op8k4BhSGj5syLS2CPGIWYq28HazEE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36912"/>
            <a:ext cx="360040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aveikslėlis 4" descr="http://www.sniegozona.lt/sniegas/uploads/200811192154128824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708920"/>
            <a:ext cx="3672408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lt-LT" sz="3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Riedėjimo trinties jėga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ši jėga veikia kai vienas kūnas rieda kito kūno paviršiumi. Riedėjimo trinties jėga mažiausia.</a:t>
            </a:r>
          </a:p>
        </p:txBody>
      </p:sp>
      <p:pic>
        <p:nvPicPr>
          <p:cNvPr id="4" name="Turinio vietos rezervavimo ženklas 3" descr="http://www.cekiske.lt/mokymas/Fizika%208%20klasei/images/52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388843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ttp://www.cekiske.lt/mokymas/Fizika%208%20klasei/images/5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132856"/>
            <a:ext cx="3024336" cy="22574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36096" y="4509120"/>
            <a:ext cx="3096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Riedant tos pačios masės kūnui dinamometro parodymai mažesni nei jam slystant paviršiumi</a:t>
            </a:r>
            <a:endParaRPr lang="lt-L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5436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Trinties jėgos pasireiškimas</a:t>
            </a: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467544" y="1124744"/>
            <a:ext cx="4040188" cy="76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lt-LT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Nauda</a:t>
            </a:r>
            <a:endParaRPr lang="lt-LT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ksto vietos rezervavimo ženklas 9"/>
          <p:cNvSpPr>
            <a:spLocks noGrp="1"/>
          </p:cNvSpPr>
          <p:nvPr>
            <p:ph type="body" sz="half" idx="3"/>
          </p:nvPr>
        </p:nvSpPr>
        <p:spPr>
          <a:xfrm>
            <a:off x="4572000" y="1124744"/>
            <a:ext cx="4176464" cy="72008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lt-LT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Žala</a:t>
            </a:r>
            <a:endParaRPr lang="lt-LT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2"/>
          </p:nvPr>
        </p:nvSpPr>
        <p:spPr>
          <a:xfrm>
            <a:off x="457200" y="1988840"/>
            <a:ext cx="4040188" cy="4464496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1.Galime daiktus išlaikyti rankose.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2.Daiktai gali išlaikyti rimties būseną (nejudėti)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3.Žmogus ir gyvūnai gali vaikščioti žeme.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4.Neleidžia į dalis subyrėti mechanizmams.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5.Sienose laikosi vinys ir varžtai, stovi pastatai.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4"/>
          </p:nvPr>
        </p:nvSpPr>
        <p:spPr>
          <a:xfrm>
            <a:off x="4644008" y="1988840"/>
            <a:ext cx="4175447" cy="446449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Kai trintis per didelė:</a:t>
            </a:r>
          </a:p>
          <a:p>
            <a:pPr>
              <a:buFont typeface="Wingdings" pitchFamily="2" charset="2"/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1.Kaista judančios įvairių mechanizmų dalys. </a:t>
            </a:r>
          </a:p>
          <a:p>
            <a:pPr>
              <a:buFont typeface="Wingdings" pitchFamily="2" charset="2"/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2.Susidėvi tarpusavyje judančios dalys.</a:t>
            </a:r>
          </a:p>
          <a:p>
            <a:pPr>
              <a:buFont typeface="Wingdings" pitchFamily="2" charset="2"/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Per maža trintis pavojinga:</a:t>
            </a:r>
          </a:p>
          <a:p>
            <a:pPr>
              <a:buFont typeface="Wingdings" pitchFamily="2" charset="2"/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1.Žmonės gali paslysti ir susižeisti. </a:t>
            </a:r>
          </a:p>
          <a:p>
            <a:pPr>
              <a:buFont typeface="Wingdings" pitchFamily="2" charset="2"/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2.Sunku išlaikyti rankose daiktus.</a:t>
            </a:r>
          </a:p>
          <a:p>
            <a:pPr>
              <a:buFont typeface="Wingdings" pitchFamily="2" charset="2"/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3.Pradėti mašinoms važiuoti ir sustoti.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23528" y="260648"/>
            <a:ext cx="4040188" cy="762000"/>
          </a:xfrm>
        </p:spPr>
        <p:txBody>
          <a:bodyPr>
            <a:normAutofit fontScale="25000" lnSpcReduction="20000"/>
          </a:bodyPr>
          <a:lstStyle/>
          <a:p>
            <a:pPr algn="ctr"/>
            <a:endParaRPr lang="lt-LT" sz="4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lt-LT" sz="13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Nauda</a:t>
            </a:r>
          </a:p>
          <a:p>
            <a:pPr algn="ctr"/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716016" y="260648"/>
            <a:ext cx="4041775" cy="762000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lt-LT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Žala</a:t>
            </a:r>
            <a:endParaRPr lang="lt-LT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Turinio vietos rezervavimo ženklas 6" descr="http://i269.photobucket.com/albums/jj49/lydekiukstis/IMG_2950.jpg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2448272" cy="1392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 descr="http://img9.imageshack.us/img9/8792/dsc0128f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564904"/>
            <a:ext cx="2016224" cy="1512168"/>
          </a:xfrm>
          <a:prstGeom prst="rect">
            <a:avLst/>
          </a:prstGeom>
          <a:noFill/>
        </p:spPr>
      </p:pic>
      <p:pic>
        <p:nvPicPr>
          <p:cNvPr id="9" name="Paveikslėlis 8" descr="https://encrypted-tbn3.gstatic.com/images?q=tbn:ANd9GcTHe_Di8NSHag11Y48Uryjq3KPYuYyAho5YZUDZ5uykjBE7yYzL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17032"/>
            <a:ext cx="18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aveikslėlis 9" descr="http://upload.wikimedia.org/wikipedia/commons/9/93/Nail_in_a_block_of_wood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4365104"/>
            <a:ext cx="187220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Turinio vietos rezervavimo ženklas 10" descr="https://encrypted-tbn3.gstatic.com/images?q=tbn:ANd9GcRQiATZb0O_v2lZskklz3UDsrz2Z4Lyubjcab9SasyxbdQAqviC"/>
          <p:cNvPicPr>
            <a:picLocks noGrp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1196752"/>
            <a:ext cx="17621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aveikslėlis 12" descr="http://savaitrastis.siauliaiplius.lt/ezimagecatalogue/catalogue/phpHL1Qjv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4365104"/>
            <a:ext cx="2121024" cy="1907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aveikslėlis 13" descr="https://encrypted-tbn2.gstatic.com/images?q=tbn:ANd9GcTbAgCPZpHYqA9-SqiujMDn64OWmaSKldOUJYZeVvHQ9A6n5290hA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6256" y="2492896"/>
            <a:ext cx="2088232" cy="159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lt-LT" dirty="0" smtClean="0">
                <a:hlinkClick r:id="rId2"/>
              </a:rPr>
              <a:t>http://gamta7-8.mkp.emokykla.lt/lt/</a:t>
            </a:r>
            <a:r>
              <a:rPr lang="lt-LT" dirty="0" err="1" smtClean="0">
                <a:hlinkClick r:id="rId2"/>
              </a:rPr>
              <a:t>mo</a:t>
            </a:r>
            <a:r>
              <a:rPr lang="lt-LT" dirty="0" smtClean="0">
                <a:hlinkClick r:id="rId2"/>
              </a:rPr>
              <a:t>/laboratorija/kaip_trinties_jega_priklauso_nuo_besiliecianciu_kunu_pavirsiu/,scenario.90,position.0</a:t>
            </a:r>
            <a:endParaRPr lang="lt-LT" dirty="0" smtClean="0"/>
          </a:p>
          <a:p>
            <a:pPr>
              <a:buNone/>
            </a:pPr>
            <a:endParaRPr lang="lt-LT" dirty="0" smtClean="0"/>
          </a:p>
          <a:p>
            <a:pPr algn="ctr">
              <a:buNone/>
            </a:pPr>
            <a:r>
              <a:rPr lang="lt-LT" sz="3800" b="1" u="sng" dirty="0" smtClean="0">
                <a:latin typeface="Times New Roman" pitchFamily="18" charset="0"/>
                <a:cs typeface="Times New Roman" pitchFamily="18" charset="0"/>
              </a:rPr>
              <a:t>Trinties jėgos pasireiškimo pavyzdžiai</a:t>
            </a:r>
            <a:endParaRPr lang="lt-LT" sz="3800" b="1" u="sng" dirty="0" smtClean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r>
              <a:rPr lang="lt-LT" dirty="0" smtClean="0">
                <a:solidFill>
                  <a:srgbClr val="FF0000"/>
                </a:solidFill>
                <a:hlinkClick r:id="rId3"/>
              </a:rPr>
              <a:t>http://gamta7-8.mkp.emokykla.lt/lt/</a:t>
            </a:r>
            <a:r>
              <a:rPr lang="lt-LT" dirty="0" err="1" smtClean="0">
                <a:solidFill>
                  <a:srgbClr val="FF0000"/>
                </a:solidFill>
                <a:hlinkClick r:id="rId3"/>
              </a:rPr>
              <a:t>mo</a:t>
            </a:r>
            <a:r>
              <a:rPr lang="lt-LT" dirty="0" smtClean="0">
                <a:solidFill>
                  <a:srgbClr val="FF0000"/>
                </a:solidFill>
                <a:hlinkClick r:id="rId3"/>
              </a:rPr>
              <a:t>/demonstracijos/</a:t>
            </a:r>
            <a:r>
              <a:rPr lang="lt-LT" dirty="0" err="1" smtClean="0">
                <a:solidFill>
                  <a:srgbClr val="FF0000"/>
                </a:solidFill>
                <a:hlinkClick r:id="rId3"/>
              </a:rPr>
              <a:t>trinties_poveikio_pavyzdziai</a:t>
            </a:r>
            <a:r>
              <a:rPr lang="lt-LT" dirty="0" smtClean="0">
                <a:solidFill>
                  <a:srgbClr val="FF0000"/>
                </a:solidFill>
                <a:hlinkClick r:id="rId3"/>
              </a:rPr>
              <a:t>/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lt-LT" dirty="0" smtClean="0">
                <a:solidFill>
                  <a:srgbClr val="FF0000"/>
                </a:solidFill>
                <a:hlinkClick r:id="rId4"/>
              </a:rPr>
              <a:t>http://www.youtube.com/watch?v=xPsB7CQ5Qyg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1656184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lt-LT" sz="4400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TAI   ĮDOMU:</a:t>
            </a:r>
            <a:r>
              <a:rPr lang="lt-LT" sz="2800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800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lt-LT" sz="2800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Bandymas parodantis  trinties jėgos didumo priklausomybę nuo paviršiaus  nelygumų:</a:t>
            </a:r>
            <a:endParaRPr lang="lt-LT" sz="2800" u="sng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1484784"/>
            <a:ext cx="8229600" cy="410445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lt-LT" sz="4300" b="1" u="sng" dirty="0" smtClean="0">
                <a:latin typeface="Times New Roman" pitchFamily="18" charset="0"/>
                <a:cs typeface="Times New Roman" pitchFamily="18" charset="0"/>
              </a:rPr>
              <a:t>1užduotis:</a:t>
            </a:r>
          </a:p>
          <a:p>
            <a:pPr algn="ctr">
              <a:buNone/>
            </a:pPr>
            <a:r>
              <a:rPr lang="lt-LT" sz="4300" b="1" dirty="0" smtClean="0">
                <a:latin typeface="Times New Roman" pitchFamily="18" charset="0"/>
                <a:cs typeface="Times New Roman" pitchFamily="18" charset="0"/>
              </a:rPr>
              <a:t>Užrašykite, kuris teiginys nurodo trinties jėgos atsiradimo priežastį:</a:t>
            </a:r>
          </a:p>
          <a:p>
            <a:pPr>
              <a:buNone/>
            </a:pPr>
            <a:r>
              <a:rPr lang="lt-LT" sz="4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1.Kūnų judėjimo greitis.</a:t>
            </a:r>
          </a:p>
          <a:p>
            <a:pPr>
              <a:buNone/>
            </a:pPr>
            <a:r>
              <a:rPr lang="lt-LT" sz="4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2.Medžiagų lietimosi paviršių nelygumai ir molekulių trauka.</a:t>
            </a:r>
          </a:p>
          <a:p>
            <a:pPr>
              <a:buNone/>
            </a:pPr>
            <a:r>
              <a:rPr lang="lt-LT" sz="4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3.Skirtingos kūnų masės.</a:t>
            </a:r>
          </a:p>
          <a:p>
            <a:pPr>
              <a:buNone/>
            </a:pPr>
            <a:endParaRPr lang="lt-LT" sz="4800" dirty="0" smtClean="0">
              <a:solidFill>
                <a:srgbClr val="FF0000"/>
              </a:solidFill>
            </a:endParaRPr>
          </a:p>
          <a:p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936104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l"/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49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Įsivertinimas:</a:t>
            </a:r>
            <a:r>
              <a:rPr lang="lt-LT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4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/>
          <a:lstStyle/>
          <a:p>
            <a:pPr algn="ctr">
              <a:buNone/>
            </a:pPr>
            <a:r>
              <a:rPr lang="lt-LT" sz="3600" b="1" u="sng" dirty="0" smtClean="0">
                <a:latin typeface="Times New Roman" pitchFamily="18" charset="0"/>
                <a:cs typeface="Times New Roman" pitchFamily="18" charset="0"/>
              </a:rPr>
              <a:t>2 užduotis:</a:t>
            </a:r>
          </a:p>
          <a:p>
            <a:pPr>
              <a:buNone/>
            </a:pP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Trinties jėgos didumas priklauso nuo:</a:t>
            </a:r>
          </a:p>
          <a:p>
            <a:pPr>
              <a:buNone/>
            </a:pPr>
            <a:r>
              <a:rPr lang="lt-LT" sz="4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1)Kūnų paviršiaus ploto.</a:t>
            </a:r>
          </a:p>
          <a:p>
            <a:pPr>
              <a:buNone/>
            </a:pPr>
            <a:r>
              <a:rPr lang="lt-LT" sz="4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2)Nuo kūnų judėjimo greičio.</a:t>
            </a:r>
          </a:p>
          <a:p>
            <a:pPr>
              <a:buNone/>
            </a:pPr>
            <a:r>
              <a:rPr lang="lt-LT" sz="4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3)Kūnų medžiagos ir paviršių </a:t>
            </a:r>
            <a:r>
              <a:rPr lang="lt-LT" sz="4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gruoblėtumo</a:t>
            </a:r>
            <a:r>
              <a:rPr lang="lt-LT" sz="4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lt-LT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8352928" cy="6192688"/>
          </a:xfrm>
        </p:spPr>
        <p:txBody>
          <a:bodyPr/>
          <a:lstStyle/>
          <a:p>
            <a:pPr algn="l"/>
            <a:r>
              <a:rPr lang="en-US" dirty="0" smtClean="0"/>
              <a:t>1.</a:t>
            </a:r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2.</a:t>
            </a:r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 smtClean="0"/>
              <a:t>3.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331236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132856"/>
            <a:ext cx="331236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292080" y="240805"/>
            <a:ext cx="3456384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sz="2400" b="1" u="sng" dirty="0" smtClean="0"/>
          </a:p>
          <a:p>
            <a:r>
              <a:rPr lang="lt-LT" sz="3600" b="1" u="sng" dirty="0" smtClean="0">
                <a:latin typeface="Times New Roman" pitchFamily="18" charset="0"/>
                <a:cs typeface="Times New Roman" pitchFamily="18" charset="0"/>
              </a:rPr>
              <a:t>3 užduotis:</a:t>
            </a:r>
          </a:p>
          <a:p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Užrašykite kokios trys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trinties jėgų rūšys pavaizduotos paveikslėliuose. </a:t>
            </a:r>
          </a:p>
          <a:p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Greta parašykite kuri iš jų didžiausia, mažiausia, vidutinė.</a:t>
            </a:r>
          </a:p>
          <a:p>
            <a:r>
              <a:rPr lang="lt-LT" sz="2800" dirty="0" smtClean="0"/>
              <a:t> 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5122" name="Picture 2" descr="http://img514.imageshack.us/img514/3605/trumpasgogas1ce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365104"/>
            <a:ext cx="2808312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39552" y="476673"/>
            <a:ext cx="7772400" cy="720080"/>
          </a:xfrm>
        </p:spPr>
        <p:txBody>
          <a:bodyPr>
            <a:normAutofit/>
          </a:bodyPr>
          <a:lstStyle/>
          <a:p>
            <a:pPr algn="l"/>
            <a:r>
              <a:rPr lang="lt-LT" sz="4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Teisingi atsakymai:</a:t>
            </a:r>
            <a:endParaRPr lang="lt-LT" sz="40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8064896" cy="4680520"/>
          </a:xfrm>
        </p:spPr>
        <p:txBody>
          <a:bodyPr>
            <a:normAutofit/>
          </a:bodyPr>
          <a:lstStyle/>
          <a:p>
            <a:pPr algn="l"/>
            <a:r>
              <a:rPr lang="lt-LT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užduotis:</a:t>
            </a:r>
          </a:p>
          <a:p>
            <a:pPr algn="l"/>
            <a:r>
              <a:rPr lang="lt-LT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2.Medžiagų lietimosi paviršių nelygumai ir molekulių trauka.</a:t>
            </a:r>
          </a:p>
          <a:p>
            <a:pPr algn="l"/>
            <a:r>
              <a:rPr lang="lt-LT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užduotis:</a:t>
            </a:r>
          </a:p>
          <a:p>
            <a:pPr algn="l"/>
            <a:r>
              <a:rPr lang="lt-LT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3.Kūnų medžiagos ir paviršių </a:t>
            </a:r>
            <a:r>
              <a:rPr lang="lt-LT" sz="4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gruoblėtumo</a:t>
            </a:r>
            <a:r>
              <a:rPr lang="lt-LT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lt-LT" sz="4400" dirty="0" smtClean="0">
              <a:solidFill>
                <a:srgbClr val="FF0000"/>
              </a:solidFill>
            </a:endParaRPr>
          </a:p>
          <a:p>
            <a:pPr algn="l"/>
            <a:endParaRPr lang="lt-LT" sz="4400" dirty="0" smtClean="0">
              <a:solidFill>
                <a:srgbClr val="FF0000"/>
              </a:solidFill>
            </a:endParaRPr>
          </a:p>
          <a:p>
            <a:pPr algn="l"/>
            <a:endParaRPr lang="lt-LT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755576" y="332656"/>
            <a:ext cx="7920880" cy="5976664"/>
          </a:xfrm>
        </p:spPr>
        <p:txBody>
          <a:bodyPr>
            <a:normAutofit/>
          </a:bodyPr>
          <a:lstStyle/>
          <a:p>
            <a:pPr algn="l"/>
            <a:endParaRPr lang="lt-LT" dirty="0"/>
          </a:p>
          <a:p>
            <a:pPr algn="l"/>
            <a:r>
              <a:rPr lang="lt-LT" dirty="0" smtClean="0"/>
              <a:t>1.</a:t>
            </a:r>
          </a:p>
          <a:p>
            <a:pPr algn="l"/>
            <a:endParaRPr lang="lt-LT" dirty="0"/>
          </a:p>
          <a:p>
            <a:pPr algn="l"/>
            <a:endParaRPr lang="lt-LT" dirty="0" smtClean="0"/>
          </a:p>
          <a:p>
            <a:pPr algn="l"/>
            <a:r>
              <a:rPr lang="lt-LT" dirty="0" smtClean="0"/>
              <a:t>2.</a:t>
            </a:r>
          </a:p>
          <a:p>
            <a:pPr algn="l"/>
            <a:endParaRPr lang="lt-LT" dirty="0"/>
          </a:p>
          <a:p>
            <a:pPr algn="l"/>
            <a:endParaRPr lang="lt-LT" dirty="0" smtClean="0"/>
          </a:p>
          <a:p>
            <a:pPr algn="l"/>
            <a:endParaRPr lang="lt-LT" dirty="0"/>
          </a:p>
          <a:p>
            <a:pPr algn="l"/>
            <a:r>
              <a:rPr lang="lt-LT" dirty="0" smtClean="0"/>
              <a:t>3.</a:t>
            </a:r>
            <a:endParaRPr lang="lt-L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32656"/>
            <a:ext cx="338437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420888"/>
            <a:ext cx="3312368" cy="2043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tačiakampis 6"/>
          <p:cNvSpPr/>
          <p:nvPr/>
        </p:nvSpPr>
        <p:spPr>
          <a:xfrm>
            <a:off x="5508104" y="260649"/>
            <a:ext cx="338437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3 užduotis</a:t>
            </a:r>
          </a:p>
          <a:p>
            <a:endParaRPr lang="lt-LT" sz="2400" dirty="0" smtClean="0">
              <a:solidFill>
                <a:srgbClr val="FF0000"/>
              </a:solidFill>
            </a:endParaRPr>
          </a:p>
          <a:p>
            <a:r>
              <a:rPr lang="lt-LT" sz="2400" dirty="0" smtClean="0">
                <a:solidFill>
                  <a:srgbClr val="FF0000"/>
                </a:solidFill>
              </a:rPr>
              <a:t>1.</a:t>
            </a:r>
            <a:r>
              <a:rPr lang="en-US" sz="2400" dirty="0" err="1" smtClean="0">
                <a:solidFill>
                  <a:srgbClr val="FF0000"/>
                </a:solidFill>
              </a:rPr>
              <a:t>Slydimo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trinties</a:t>
            </a:r>
            <a:r>
              <a:rPr lang="en-US" sz="2400" dirty="0" smtClean="0">
                <a:solidFill>
                  <a:srgbClr val="FF0000"/>
                </a:solidFill>
              </a:rPr>
              <a:t> j</a:t>
            </a:r>
            <a:r>
              <a:rPr lang="lt-LT" sz="2400" dirty="0" err="1" smtClean="0">
                <a:solidFill>
                  <a:srgbClr val="FF0000"/>
                </a:solidFill>
              </a:rPr>
              <a:t>ėga-vidutinė</a:t>
            </a:r>
            <a:endParaRPr lang="lt-LT" sz="2400" dirty="0" smtClean="0">
              <a:solidFill>
                <a:srgbClr val="FF0000"/>
              </a:solidFill>
            </a:endParaRPr>
          </a:p>
          <a:p>
            <a:endParaRPr lang="lt-LT" sz="2400" dirty="0" smtClean="0">
              <a:solidFill>
                <a:srgbClr val="FF0000"/>
              </a:solidFill>
            </a:endParaRPr>
          </a:p>
          <a:p>
            <a:endParaRPr lang="lt-LT" sz="2400" dirty="0" smtClean="0">
              <a:solidFill>
                <a:srgbClr val="FF0000"/>
              </a:solidFill>
            </a:endParaRPr>
          </a:p>
          <a:p>
            <a:endParaRPr lang="lt-LT" sz="2400" dirty="0" smtClean="0">
              <a:solidFill>
                <a:srgbClr val="FF0000"/>
              </a:solidFill>
            </a:endParaRPr>
          </a:p>
          <a:p>
            <a:r>
              <a:rPr lang="lt-LT" sz="2400" dirty="0" smtClean="0">
                <a:solidFill>
                  <a:srgbClr val="FF0000"/>
                </a:solidFill>
              </a:rPr>
              <a:t>2.Riedėjimo trinties jėga - mažiausia</a:t>
            </a:r>
          </a:p>
          <a:p>
            <a:endParaRPr lang="lt-LT" sz="2400" dirty="0" smtClean="0">
              <a:solidFill>
                <a:srgbClr val="FF0000"/>
              </a:solidFill>
            </a:endParaRPr>
          </a:p>
          <a:p>
            <a:endParaRPr lang="lt-LT" sz="2400" dirty="0" smtClean="0">
              <a:solidFill>
                <a:srgbClr val="FF0000"/>
              </a:solidFill>
            </a:endParaRPr>
          </a:p>
          <a:p>
            <a:r>
              <a:rPr lang="lt-LT" sz="2400" dirty="0" smtClean="0">
                <a:solidFill>
                  <a:srgbClr val="FF0000"/>
                </a:solidFill>
              </a:rPr>
              <a:t>3.Rimties trinties jėga - didžiausia</a:t>
            </a:r>
            <a:endParaRPr lang="lt-LT" sz="24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img514.imageshack.us/img514/3605/trumpasgogas1ce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581128"/>
            <a:ext cx="3096344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1.Trinties jėga</a:t>
            </a:r>
          </a:p>
          <a:p>
            <a:pPr>
              <a:buNone/>
            </a:pP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Veikia judantį kūną ir yra nukreipta judėjimo kryptimi;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 B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Veikia judantį kūną ir visada yra nukreipta žemyn;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Veikia judantį kūną ir yra nukreipta priešinga judėjimui kryptimi;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Veikia judantį kūną ir visada yra nukreipta aukštyn.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Testas</a:t>
            </a:r>
            <a:endParaRPr lang="lt-LT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2.Rimties trinties jėga - tai jėga, kuri</a:t>
            </a:r>
          </a:p>
          <a:p>
            <a:pPr>
              <a:buNone/>
            </a:pP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Trukdo kūnui pajudėti iš vietos;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Tokia jėga neegzistuoja;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Veikia slystantį kūną;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Veikia  riedantį kūną.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3.Kokios rūšies trintis pasireiškia čiuožiant pačiūžomis?</a:t>
            </a:r>
          </a:p>
          <a:p>
            <a:pPr>
              <a:buNone/>
            </a:pP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Slydimo;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Rimties;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Riedėjimo.</a:t>
            </a:r>
          </a:p>
          <a:p>
            <a:pPr>
              <a:buNone/>
            </a:pP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    D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Teisingo atsakymo nėra;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4.Trinties jėgą galima išmatuoti: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Svarstyklėmis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Dinamometru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sz="3200" dirty="0" err="1" smtClean="0">
                <a:latin typeface="Times New Roman" pitchFamily="18" charset="0"/>
                <a:cs typeface="Times New Roman" pitchFamily="18" charset="0"/>
              </a:rPr>
              <a:t>Planimetru</a:t>
            </a:r>
            <a:endParaRPr lang="lt-LT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Teisingo atsakymo nėra.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5. Kuri trinties jėga didesnė - slydimo ar riedėjimo? Kitos sąlygos vienodos.</a:t>
            </a:r>
          </a:p>
          <a:p>
            <a:pPr>
              <a:buNone/>
            </a:pP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 A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Slydimo trintis didesnė už riedėjimo trintį.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 Riedėjimo trintis didesnė už slydimo trintį.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Slydimo trintis lygi riedėjimo trinčiai.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 D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. Teisingo atsakymo nėra.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6. Kaip pasikeis trinties jėga, patepus besitrinančius paviršius?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 A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 Sumažės.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 B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 Padidės.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Nepasikeis.</a:t>
            </a:r>
          </a:p>
          <a:p>
            <a:pPr>
              <a:buNone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 Teisingo atsakymo nėra.</a:t>
            </a:r>
            <a:endParaRPr lang="lt-L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7.Trinties jėgos didumas nepriklauso nuo:</a:t>
            </a:r>
          </a:p>
          <a:p>
            <a:endParaRPr lang="lt-LT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Kūnų paviršiaus nelygumo;</a:t>
            </a:r>
          </a:p>
          <a:p>
            <a:pPr>
              <a:buNone/>
            </a:pP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   B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 Kūnų masės;</a:t>
            </a:r>
          </a:p>
          <a:p>
            <a:pPr>
              <a:buNone/>
            </a:pP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   C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 Kūnų paviršiaus ploto;</a:t>
            </a:r>
          </a:p>
          <a:p>
            <a:pPr>
              <a:buNone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.Teisingo atsakymo nėra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8.Kaip juda kūnas veikiamas tik trinties jėgos :</a:t>
            </a:r>
          </a:p>
          <a:p>
            <a:endParaRPr 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Lėtėdamas;</a:t>
            </a:r>
          </a:p>
          <a:p>
            <a:pPr>
              <a:buNone/>
            </a:pP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   B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.Greitėdamas;</a:t>
            </a:r>
          </a:p>
          <a:p>
            <a:pPr>
              <a:buNone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. Tolygiai;</a:t>
            </a:r>
          </a:p>
          <a:p>
            <a:pPr>
              <a:buNone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.Teisingo atsakymo nėra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9.Kam tiesiogiai proporcinga rimties trinties jėga: </a:t>
            </a:r>
            <a:br>
              <a:rPr lang="lt-LT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 Visuomet pastovus dydis.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 Atramos reakcijos jėgai.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 Sunkio jėgai.</a:t>
            </a:r>
          </a:p>
          <a:p>
            <a:pPr>
              <a:buNone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.Teisingo atsakymo nėra</a:t>
            </a:r>
            <a:endParaRPr lang="lt-L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/>
          <a:lstStyle/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10.Kai trinties jėga didelė:  </a:t>
            </a:r>
          </a:p>
          <a:p>
            <a:pPr>
              <a:buNone/>
            </a:pPr>
            <a:endParaRPr lang="lt-LT" dirty="0" smtClean="0"/>
          </a:p>
          <a:p>
            <a:pPr marL="624078" indent="-514350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 Kaista judančios įvairių mechanizmų dalys;</a:t>
            </a:r>
          </a:p>
          <a:p>
            <a:pPr>
              <a:buFont typeface="Wingdings" pitchFamily="2" charset="2"/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 Susidėvi tarpusavyje judančios dalys.</a:t>
            </a:r>
          </a:p>
          <a:p>
            <a:pPr>
              <a:buFont typeface="Wingdings" pitchFamily="2" charset="2"/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   C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 Teisingo atsakymo nėra.</a:t>
            </a:r>
          </a:p>
          <a:p>
            <a:pP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 Sunku išlaikyti daiktus rankose. </a:t>
            </a:r>
          </a:p>
          <a:p>
            <a:pPr>
              <a:buFont typeface="Wingdings" pitchFamily="2" charset="2"/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472608"/>
          </a:xfrm>
        </p:spPr>
        <p:txBody>
          <a:bodyPr>
            <a:normAutofit/>
          </a:bodyPr>
          <a:lstStyle/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1.C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2.A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3.A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4.B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5.A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6.A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7.C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8.A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9.B</a:t>
            </a:r>
          </a:p>
          <a:p>
            <a:r>
              <a:rPr lang="lt-LT" sz="3200" b="1" dirty="0" smtClean="0">
                <a:latin typeface="Times New Roman" pitchFamily="18" charset="0"/>
                <a:cs typeface="Times New Roman" pitchFamily="18" charset="0"/>
              </a:rPr>
              <a:t>10.D</a:t>
            </a:r>
            <a:endParaRPr lang="lt-LT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lt-LT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Testo atsakymai:</a:t>
            </a:r>
            <a:endParaRPr lang="lt-LT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/>
          </a:bodyPr>
          <a:lstStyle/>
          <a:p>
            <a:r>
              <a:rPr lang="lt-LT" dirty="0" smtClean="0"/>
              <a:t>V.</a:t>
            </a:r>
            <a:r>
              <a:rPr lang="lt-LT" dirty="0" smtClean="0">
                <a:latin typeface="Arial" charset="0"/>
              </a:rPr>
              <a:t> </a:t>
            </a:r>
            <a:r>
              <a:rPr lang="lt-LT" dirty="0" err="1" smtClean="0"/>
              <a:t>Valentinavičius</a:t>
            </a:r>
            <a:r>
              <a:rPr lang="lt-LT" dirty="0" smtClean="0"/>
              <a:t> Fizika 8</a:t>
            </a:r>
            <a:r>
              <a:rPr lang="lt-LT" dirty="0" smtClean="0">
                <a:latin typeface="Arial" charset="0"/>
              </a:rPr>
              <a:t> </a:t>
            </a:r>
            <a:r>
              <a:rPr lang="lt-LT" dirty="0" smtClean="0"/>
              <a:t>klasei</a:t>
            </a:r>
          </a:p>
          <a:p>
            <a:r>
              <a:rPr lang="lt-LT" dirty="0" smtClean="0">
                <a:hlinkClick r:id="rId2"/>
              </a:rPr>
              <a:t>http://mkp.emokykla.lt/gamta5-6/lt</a:t>
            </a:r>
            <a:endParaRPr lang="lt-LT" dirty="0" smtClean="0">
              <a:latin typeface="Arial" charset="0"/>
            </a:endParaRPr>
          </a:p>
          <a:p>
            <a:r>
              <a:rPr lang="lt-LT" dirty="0" smtClean="0">
                <a:hlinkClick r:id="rId3"/>
              </a:rPr>
              <a:t>http://mkp.emokykla.lt/gamta7-8/lt</a:t>
            </a:r>
            <a:endParaRPr lang="lt-LT" dirty="0" smtClean="0">
              <a:latin typeface="Arial" charset="0"/>
            </a:endParaRPr>
          </a:p>
          <a:p>
            <a:r>
              <a:rPr lang="lt-LT" dirty="0" smtClean="0"/>
              <a:t>http://www://google.lt</a:t>
            </a:r>
            <a:endParaRPr lang="lt-LT" dirty="0" smtClean="0">
              <a:latin typeface="Arial" charset="0"/>
            </a:endParaRPr>
          </a:p>
          <a:p>
            <a:r>
              <a:rPr lang="lt-LT" dirty="0" smtClean="0">
                <a:hlinkClick r:id="rId4"/>
              </a:rPr>
              <a:t>http://lt.wikipedia.org/wiki/Fizika</a:t>
            </a:r>
            <a:endParaRPr lang="lt-LT" dirty="0" smtClean="0"/>
          </a:p>
          <a:p>
            <a:r>
              <a:rPr lang="lt-LT" dirty="0" smtClean="0">
                <a:hlinkClick r:id="rId5"/>
              </a:rPr>
              <a:t>http://www.etest.lt/</a:t>
            </a:r>
            <a:endParaRPr lang="lt-LT" dirty="0" smtClean="0"/>
          </a:p>
          <a:p>
            <a:r>
              <a:rPr lang="lt-LT" dirty="0" smtClean="0"/>
              <a:t>http://www.youtube.com/watch?v=xPsB7CQ5Qyg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lt-LT" u="sng" dirty="0" smtClean="0">
                <a:solidFill>
                  <a:schemeClr val="tx1"/>
                </a:solidFill>
              </a:rPr>
              <a:t>Naudota literatūra:</a:t>
            </a:r>
            <a:endParaRPr lang="lt-LT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onkursas">
  <a:themeElements>
    <a:clrScheme name="Konkursa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onkursa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onkurs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546</TotalTime>
  <Words>808</Words>
  <Application>Microsoft Office PowerPoint</Application>
  <PresentationFormat>Demonstracija ekrane (4:3)</PresentationFormat>
  <Paragraphs>203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37</vt:i4>
      </vt:variant>
    </vt:vector>
  </HeadingPairs>
  <TitlesOfParts>
    <vt:vector size="38" baseType="lpstr">
      <vt:lpstr>Konkursas</vt:lpstr>
      <vt:lpstr>Trinties jėga, jos rūšys ir trinties jėgos pasireiškimas</vt:lpstr>
      <vt:lpstr>Turinys:</vt:lpstr>
      <vt:lpstr>Tikslas: Paaiškinti trinties jėgą, jos atsiradimo priežastis, nurodyti trinties jėgos rūšis ir jų pasireiškimą.</vt:lpstr>
      <vt:lpstr>Problema:</vt:lpstr>
      <vt:lpstr>Atsakymas:</vt:lpstr>
      <vt:lpstr>Kūnams laisvai judėti trukdo trinties jėga.</vt:lpstr>
      <vt:lpstr>Skaidrė 7</vt:lpstr>
      <vt:lpstr>Trinties jėga apskaičiuojama pagal formulę:</vt:lpstr>
      <vt:lpstr>                       Stebėkite kas vyksta vienam kūnui judant kito kūno paviršiumi?   http://mkp.emokykla.lt/gamta5-6/lt/mo/959/#grotuvas    </vt:lpstr>
      <vt:lpstr>Kūnams judant:</vt:lpstr>
      <vt:lpstr>          Kūnai gali judėti skirtingų medžiagų paviršiais.  Atlikdami bandymą paaiškinkite kaip tai įtakoja trinties jėgos didumą? Bandymas: http://mkp.emokykla.lt/gamta5-6/lt/mo/1183/#grotuvas   </vt:lpstr>
      <vt:lpstr>  Trinties jėgos didumas priklauso nuo:  </vt:lpstr>
      <vt:lpstr>Skaidrė 13</vt:lpstr>
      <vt:lpstr>Trinties jėgų rūšys:</vt:lpstr>
      <vt:lpstr>Rimties trinties jėga – ši jėga veikia tarp nejudančių kūnų. Rimties trinties jėga yra didžiausia. Ji leidžia kūnas išlaikyti rimtį.</vt:lpstr>
      <vt:lpstr>Slydimo trinties jėga – ši jėga veikia kai vienas kūnas slysta kito kūno paviršiumi. Slydimo trinties jėga vidutinė (tarp rimties ir riedėjimo)</vt:lpstr>
      <vt:lpstr>Riedėjimo trinties jėga - ši jėga veikia kai vienas kūnas rieda kito kūno paviršiumi. Riedėjimo trinties jėga mažiausia.</vt:lpstr>
      <vt:lpstr>Trinties jėgos pasireiškimas</vt:lpstr>
      <vt:lpstr>Skaidrė 19</vt:lpstr>
      <vt:lpstr>TAI   ĮDOMU: Bandymas parodantis  trinties jėgos didumo priklausomybę nuo paviršiaus  nelygumų:</vt:lpstr>
      <vt:lpstr> Įsivertinimas: </vt:lpstr>
      <vt:lpstr>Skaidrė 22</vt:lpstr>
      <vt:lpstr>Skaidrė 23</vt:lpstr>
      <vt:lpstr>Teisingi atsakymai:</vt:lpstr>
      <vt:lpstr>Skaidrė 25</vt:lpstr>
      <vt:lpstr>Testas</vt:lpstr>
      <vt:lpstr>Skaidrė 27</vt:lpstr>
      <vt:lpstr>Skaidrė 28</vt:lpstr>
      <vt:lpstr>Skaidrė 29</vt:lpstr>
      <vt:lpstr>Skaidrė 30</vt:lpstr>
      <vt:lpstr>Skaidrė 31</vt:lpstr>
      <vt:lpstr>Skaidrė 32</vt:lpstr>
      <vt:lpstr>Skaidrė 33</vt:lpstr>
      <vt:lpstr>Skaidrė 34</vt:lpstr>
      <vt:lpstr>Skaidrė 35</vt:lpstr>
      <vt:lpstr>Testo atsakymai:</vt:lpstr>
      <vt:lpstr>Naudota literatūra: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Dokumentai</dc:creator>
  <cp:lastModifiedBy>Dokumentai</cp:lastModifiedBy>
  <cp:revision>107</cp:revision>
  <dcterms:created xsi:type="dcterms:W3CDTF">2012-11-28T09:25:16Z</dcterms:created>
  <dcterms:modified xsi:type="dcterms:W3CDTF">2014-01-16T20:09:42Z</dcterms:modified>
</cp:coreProperties>
</file>